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EDE35-145D-4CE0-85BE-168C1EB86413}" type="datetimeFigureOut">
              <a:rPr lang="en-US" smtClean="0"/>
              <a:t>6/13/2012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FDD87-2FD2-4552-B09E-D28626592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082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EDE35-145D-4CE0-85BE-168C1EB86413}" type="datetimeFigureOut">
              <a:rPr lang="en-US" smtClean="0"/>
              <a:t>6/13/2012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FDD87-2FD2-4552-B09E-D28626592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433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EDE35-145D-4CE0-85BE-168C1EB86413}" type="datetimeFigureOut">
              <a:rPr lang="en-US" smtClean="0"/>
              <a:t>6/13/2012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FDD87-2FD2-4552-B09E-D28626592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348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EDE35-145D-4CE0-85BE-168C1EB86413}" type="datetimeFigureOut">
              <a:rPr lang="en-US" smtClean="0"/>
              <a:t>6/13/2012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FDD87-2FD2-4552-B09E-D28626592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309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EDE35-145D-4CE0-85BE-168C1EB86413}" type="datetimeFigureOut">
              <a:rPr lang="en-US" smtClean="0"/>
              <a:t>6/13/2012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FDD87-2FD2-4552-B09E-D28626592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142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EDE35-145D-4CE0-85BE-168C1EB86413}" type="datetimeFigureOut">
              <a:rPr lang="en-US" smtClean="0"/>
              <a:t>6/13/2012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FDD87-2FD2-4552-B09E-D28626592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149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EDE35-145D-4CE0-85BE-168C1EB86413}" type="datetimeFigureOut">
              <a:rPr lang="en-US" smtClean="0"/>
              <a:t>6/13/2012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FDD87-2FD2-4552-B09E-D28626592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619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EDE35-145D-4CE0-85BE-168C1EB86413}" type="datetimeFigureOut">
              <a:rPr lang="en-US" smtClean="0"/>
              <a:t>6/13/2012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FDD87-2FD2-4552-B09E-D28626592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713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EDE35-145D-4CE0-85BE-168C1EB86413}" type="datetimeFigureOut">
              <a:rPr lang="en-US" smtClean="0"/>
              <a:t>6/13/2012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FDD87-2FD2-4552-B09E-D28626592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130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EDE35-145D-4CE0-85BE-168C1EB86413}" type="datetimeFigureOut">
              <a:rPr lang="en-US" smtClean="0"/>
              <a:t>6/13/2012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FDD87-2FD2-4552-B09E-D28626592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962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EDE35-145D-4CE0-85BE-168C1EB86413}" type="datetimeFigureOut">
              <a:rPr lang="en-US" smtClean="0"/>
              <a:t>6/13/2012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FDD87-2FD2-4552-B09E-D28626592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466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EDE35-145D-4CE0-85BE-168C1EB86413}" type="datetimeFigureOut">
              <a:rPr lang="en-US" smtClean="0"/>
              <a:t>6/13/2012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2FDD87-2FD2-4552-B09E-D28626592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31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Active Reading Strategies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8258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966788"/>
            <a:ext cx="4572000" cy="49244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800" b="1" dirty="0" smtClean="0">
                <a:solidFill>
                  <a:srgbClr val="800080"/>
                </a:solidFill>
                <a:latin typeface="Bradley Hand ITC"/>
              </a:rPr>
              <a:t>Connection Starters</a:t>
            </a:r>
          </a:p>
          <a:p>
            <a:endParaRPr lang="en-US" sz="1600" b="0" dirty="0" smtClean="0">
              <a:solidFill>
                <a:srgbClr val="000000"/>
              </a:solidFill>
              <a:latin typeface="Arial"/>
            </a:endParaRPr>
          </a:p>
          <a:p>
            <a:r>
              <a:rPr lang="en-US" b="1" dirty="0" smtClean="0">
                <a:solidFill>
                  <a:srgbClr val="000000"/>
                </a:solidFill>
                <a:latin typeface="Bradley Hand ITC"/>
              </a:rPr>
              <a:t>~ This reminds me of....</a:t>
            </a:r>
          </a:p>
          <a:p>
            <a:endParaRPr lang="en-US" b="1" dirty="0" smtClean="0">
              <a:solidFill>
                <a:srgbClr val="000000"/>
              </a:solidFill>
              <a:latin typeface="Bradley Hand ITC"/>
            </a:endParaRPr>
          </a:p>
          <a:p>
            <a:r>
              <a:rPr lang="en-US" b="1" dirty="0" smtClean="0">
                <a:solidFill>
                  <a:srgbClr val="000000"/>
                </a:solidFill>
                <a:latin typeface="Bradley Hand ITC"/>
              </a:rPr>
              <a:t>~This part is like.....</a:t>
            </a:r>
          </a:p>
          <a:p>
            <a:endParaRPr lang="en-US" b="1" dirty="0" smtClean="0">
              <a:solidFill>
                <a:srgbClr val="000000"/>
              </a:solidFill>
              <a:latin typeface="Bradley Hand ITC"/>
            </a:endParaRPr>
          </a:p>
          <a:p>
            <a:r>
              <a:rPr lang="en-US" b="1" dirty="0" smtClean="0">
                <a:solidFill>
                  <a:srgbClr val="000000"/>
                </a:solidFill>
                <a:latin typeface="Bradley Hand ITC"/>
              </a:rPr>
              <a:t>~This character (fill in name) is like (fill in name) because....</a:t>
            </a:r>
          </a:p>
          <a:p>
            <a:endParaRPr lang="en-US" b="1" dirty="0" smtClean="0">
              <a:solidFill>
                <a:srgbClr val="000000"/>
              </a:solidFill>
              <a:latin typeface="Bradley Hand ITC"/>
            </a:endParaRPr>
          </a:p>
          <a:p>
            <a:r>
              <a:rPr lang="en-US" b="1" dirty="0" smtClean="0">
                <a:solidFill>
                  <a:srgbClr val="000000"/>
                </a:solidFill>
                <a:latin typeface="Bradley Hand ITC"/>
              </a:rPr>
              <a:t>~This is similar to....</a:t>
            </a:r>
          </a:p>
          <a:p>
            <a:endParaRPr lang="en-US" b="1" dirty="0" smtClean="0">
              <a:solidFill>
                <a:srgbClr val="000000"/>
              </a:solidFill>
              <a:latin typeface="Bradley Hand ITC"/>
            </a:endParaRPr>
          </a:p>
          <a:p>
            <a:r>
              <a:rPr lang="en-US" b="1" dirty="0" smtClean="0">
                <a:solidFill>
                  <a:srgbClr val="000000"/>
                </a:solidFill>
                <a:latin typeface="Bradley Hand ITC"/>
              </a:rPr>
              <a:t>~ I also (name something in the text that has happened to you)....</a:t>
            </a:r>
          </a:p>
          <a:p>
            <a:endParaRPr lang="en-US" b="1" dirty="0" smtClean="0">
              <a:solidFill>
                <a:srgbClr val="000000"/>
              </a:solidFill>
              <a:latin typeface="Bradley Hand ITC"/>
            </a:endParaRPr>
          </a:p>
          <a:p>
            <a:r>
              <a:rPr lang="en-US" b="1" dirty="0" smtClean="0">
                <a:solidFill>
                  <a:srgbClr val="000000"/>
                </a:solidFill>
                <a:latin typeface="Bradley Hand ITC"/>
              </a:rPr>
              <a:t>~This character makes me think of...</a:t>
            </a:r>
          </a:p>
          <a:p>
            <a:endParaRPr lang="en-US" b="1" dirty="0" smtClean="0">
              <a:solidFill>
                <a:srgbClr val="000000"/>
              </a:solidFill>
              <a:latin typeface="Bradley Hand ITC"/>
            </a:endParaRPr>
          </a:p>
          <a:p>
            <a:r>
              <a:rPr lang="en-US" b="1" dirty="0" smtClean="0">
                <a:solidFill>
                  <a:srgbClr val="000000"/>
                </a:solidFill>
                <a:latin typeface="Bradley Hand ITC"/>
              </a:rPr>
              <a:t>~This setting reminds me of....</a:t>
            </a:r>
            <a:endParaRPr lang="en-US" b="1" dirty="0" smtClean="0">
              <a:solidFill>
                <a:srgbClr val="000000"/>
              </a:solidFill>
              <a:latin typeface="Bradley Hand ITC"/>
            </a:endParaRPr>
          </a:p>
        </p:txBody>
      </p:sp>
    </p:spTree>
    <p:extLst>
      <p:ext uri="{BB962C8B-B14F-4D97-AF65-F5344CB8AC3E}">
        <p14:creationId xmlns:p14="http://schemas.microsoft.com/office/powerpoint/2010/main" val="22703449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" y="290513"/>
            <a:ext cx="8020050" cy="627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03026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8952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47625"/>
            <a:ext cx="8305800" cy="676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1722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75" y="1014413"/>
            <a:ext cx="6953250" cy="482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3562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219075"/>
            <a:ext cx="8248650" cy="6419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0920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642" y="381000"/>
            <a:ext cx="8983621" cy="617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9210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571500"/>
            <a:ext cx="7058025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2992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3" y="271463"/>
            <a:ext cx="8334375" cy="631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57317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0" y="1070662"/>
            <a:ext cx="4572000" cy="471667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00FF"/>
                </a:solidFill>
                <a:latin typeface="Byington"/>
              </a:rPr>
              <a:t>Prediction Starters</a:t>
            </a:r>
          </a:p>
          <a:p>
            <a:endParaRPr lang="en-US" sz="1050" b="0" dirty="0" smtClean="0">
              <a:solidFill>
                <a:srgbClr val="000000"/>
              </a:solidFill>
              <a:latin typeface="Arial"/>
            </a:endParaRPr>
          </a:p>
          <a:p>
            <a:r>
              <a:rPr lang="en-US" b="1" dirty="0" smtClean="0">
                <a:solidFill>
                  <a:srgbClr val="000000"/>
                </a:solidFill>
                <a:latin typeface="Byington"/>
              </a:rPr>
              <a:t>~I predict that.....</a:t>
            </a:r>
          </a:p>
          <a:p>
            <a:endParaRPr lang="en-US" b="1" dirty="0" smtClean="0">
              <a:solidFill>
                <a:srgbClr val="000000"/>
              </a:solidFill>
              <a:latin typeface="Byington"/>
            </a:endParaRPr>
          </a:p>
          <a:p>
            <a:r>
              <a:rPr lang="en-US" b="1" dirty="0" smtClean="0">
                <a:solidFill>
                  <a:srgbClr val="000000"/>
                </a:solidFill>
                <a:latin typeface="Byington"/>
              </a:rPr>
              <a:t>~I bet that...</a:t>
            </a:r>
          </a:p>
          <a:p>
            <a:endParaRPr lang="en-US" b="1" dirty="0" smtClean="0">
              <a:solidFill>
                <a:srgbClr val="000000"/>
              </a:solidFill>
              <a:latin typeface="Byington"/>
            </a:endParaRPr>
          </a:p>
          <a:p>
            <a:r>
              <a:rPr lang="en-US" b="1" dirty="0" smtClean="0">
                <a:solidFill>
                  <a:srgbClr val="000000"/>
                </a:solidFill>
                <a:latin typeface="Byington"/>
              </a:rPr>
              <a:t>~I think that.....</a:t>
            </a:r>
          </a:p>
          <a:p>
            <a:endParaRPr lang="en-US" b="1" dirty="0" smtClean="0">
              <a:solidFill>
                <a:srgbClr val="000000"/>
              </a:solidFill>
              <a:latin typeface="Byington"/>
            </a:endParaRPr>
          </a:p>
          <a:p>
            <a:r>
              <a:rPr lang="en-US" b="1" dirty="0" smtClean="0">
                <a:solidFill>
                  <a:srgbClr val="000000"/>
                </a:solidFill>
                <a:latin typeface="Byington"/>
              </a:rPr>
              <a:t>~ Since this happened (fill in the detail), then I be the next thing that is going to happen is.....</a:t>
            </a:r>
          </a:p>
          <a:p>
            <a:endParaRPr lang="en-US" b="1" dirty="0" smtClean="0">
              <a:solidFill>
                <a:srgbClr val="000000"/>
              </a:solidFill>
              <a:latin typeface="Byington"/>
            </a:endParaRPr>
          </a:p>
          <a:p>
            <a:r>
              <a:rPr lang="en-US" b="1" dirty="0" smtClean="0">
                <a:solidFill>
                  <a:srgbClr val="000000"/>
                </a:solidFill>
                <a:latin typeface="Byington"/>
              </a:rPr>
              <a:t>~Reading (fill in the detail) makes me think that this (fill in the detail) will happen.....</a:t>
            </a:r>
          </a:p>
          <a:p>
            <a:endParaRPr lang="en-US" b="1" dirty="0" smtClean="0">
              <a:solidFill>
                <a:srgbClr val="000000"/>
              </a:solidFill>
              <a:latin typeface="Byington"/>
            </a:endParaRPr>
          </a:p>
          <a:p>
            <a:r>
              <a:rPr lang="en-US" b="1" dirty="0" smtClean="0">
                <a:solidFill>
                  <a:srgbClr val="000000"/>
                </a:solidFill>
                <a:latin typeface="Byington"/>
              </a:rPr>
              <a:t>~ I wonder if.....</a:t>
            </a:r>
            <a:endParaRPr lang="en-US" b="1" dirty="0" smtClean="0">
              <a:solidFill>
                <a:srgbClr val="000000"/>
              </a:solidFill>
              <a:latin typeface="Byington"/>
            </a:endParaRPr>
          </a:p>
        </p:txBody>
      </p:sp>
    </p:spTree>
    <p:extLst>
      <p:ext uri="{BB962C8B-B14F-4D97-AF65-F5344CB8AC3E}">
        <p14:creationId xmlns:p14="http://schemas.microsoft.com/office/powerpoint/2010/main" val="22221845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63" y="190500"/>
            <a:ext cx="7991475" cy="647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36869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137</Words>
  <Application>Microsoft Office PowerPoint</Application>
  <PresentationFormat>On-screen Show (4:3)</PresentationFormat>
  <Paragraphs>29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Active Reading Strategies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ER9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Active Reading Strategies</dc:title>
  <dc:creator>JRMS</dc:creator>
  <cp:lastModifiedBy>JRMS</cp:lastModifiedBy>
  <cp:revision>3</cp:revision>
  <dcterms:created xsi:type="dcterms:W3CDTF">2012-06-13T21:04:53Z</dcterms:created>
  <dcterms:modified xsi:type="dcterms:W3CDTF">2012-06-13T21:09:22Z</dcterms:modified>
</cp:coreProperties>
</file>